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05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ctrTitle"/>
          </p:nvPr>
        </p:nvSpPr>
        <p:spPr>
          <a:xfrm>
            <a:off x="-13742" y="2391469"/>
            <a:ext cx="13032284" cy="1469331"/>
          </a:xfrm>
          <a:prstGeom prst="rect">
            <a:avLst/>
          </a:prstGeom>
        </p:spPr>
        <p:txBody>
          <a:bodyPr/>
          <a:lstStyle>
            <a:lvl1pPr>
              <a:defRPr sz="5000" b="1">
                <a:solidFill>
                  <a:srgbClr val="D72A7F"/>
                </a:solidFill>
                <a:latin typeface="FuturaBT-ExtraBlack"/>
                <a:ea typeface="FuturaBT-ExtraBlack"/>
                <a:cs typeface="FuturaBT-ExtraBlack"/>
                <a:sym typeface="FuturaBT-ExtraBlack"/>
              </a:defRPr>
            </a:lvl1pPr>
          </a:lstStyle>
          <a:p>
            <a:r>
              <a:t>Sport for inclusive development</a:t>
            </a:r>
          </a:p>
        </p:txBody>
      </p:sp>
      <p:sp>
        <p:nvSpPr>
          <p:cNvPr id="120" name="Shape 120"/>
          <p:cNvSpPr>
            <a:spLocks noGrp="1"/>
          </p:cNvSpPr>
          <p:nvPr>
            <p:ph type="subTitle" sz="quarter" idx="1"/>
          </p:nvPr>
        </p:nvSpPr>
        <p:spPr>
          <a:xfrm>
            <a:off x="1270000" y="4375150"/>
            <a:ext cx="10464800" cy="1130300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rgbClr val="D72A7F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lvl1pPr>
          </a:lstStyle>
          <a:p>
            <a:r>
              <a:t>Inclusive activity training</a:t>
            </a:r>
          </a:p>
        </p:txBody>
      </p:sp>
      <p:pic>
        <p:nvPicPr>
          <p:cNvPr id="121" name="International_Inspiration_footer_JD_V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64" y="2199895"/>
            <a:ext cx="13013128" cy="756198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International_Inspiration_footer_JD_V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64" y="2199895"/>
            <a:ext cx="13013128" cy="7561987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Shape 164"/>
          <p:cNvSpPr>
            <a:spLocks noGrp="1"/>
          </p:cNvSpPr>
          <p:nvPr>
            <p:ph type="ctrTitle"/>
          </p:nvPr>
        </p:nvSpPr>
        <p:spPr>
          <a:xfrm>
            <a:off x="1270000" y="470296"/>
            <a:ext cx="10464800" cy="596504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3600" b="1">
                <a:solidFill>
                  <a:srgbClr val="D72A7F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lvl1pPr>
          </a:lstStyle>
          <a:p>
            <a:r>
              <a:t>Models of Inclusion</a:t>
            </a:r>
          </a:p>
        </p:txBody>
      </p:sp>
      <p:sp>
        <p:nvSpPr>
          <p:cNvPr id="165" name="Shape 165"/>
          <p:cNvSpPr/>
          <p:nvPr/>
        </p:nvSpPr>
        <p:spPr>
          <a:xfrm>
            <a:off x="1270000" y="2551310"/>
            <a:ext cx="10464800" cy="4650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defTabSz="914400">
              <a:spcBef>
                <a:spcPts val="500"/>
              </a:spcBef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Practical application of the social environmental approach</a:t>
            </a:r>
          </a:p>
          <a:p>
            <a:pPr defTabSz="914400">
              <a:spcBef>
                <a:spcPts val="500"/>
              </a:spcBef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endParaRPr/>
          </a:p>
          <a:p>
            <a:pPr defTabSz="914400">
              <a:spcBef>
                <a:spcPts val="500"/>
              </a:spcBef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The Inclusion Spectrum</a:t>
            </a:r>
          </a:p>
          <a:p>
            <a:pPr defTabSz="914400">
              <a:spcBef>
                <a:spcPts val="500"/>
              </a:spcBef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endParaRPr/>
          </a:p>
          <a:p>
            <a:pPr defTabSz="914400">
              <a:spcBef>
                <a:spcPts val="500"/>
              </a:spcBef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BESO</a:t>
            </a:r>
          </a:p>
        </p:txBody>
      </p:sp>
      <p:sp>
        <p:nvSpPr>
          <p:cNvPr id="166" name="Shape 166"/>
          <p:cNvSpPr/>
          <p:nvPr/>
        </p:nvSpPr>
        <p:spPr>
          <a:xfrm>
            <a:off x="164058" y="8652966"/>
            <a:ext cx="6346578" cy="92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algn="l">
              <a:defRPr sz="1900" i="1">
                <a:solidFill>
                  <a:srgbClr val="FFFFFF"/>
                </a:solidFill>
                <a:latin typeface="FuturaBT-BookItalic"/>
                <a:ea typeface="FuturaBT-BookItalic"/>
                <a:cs typeface="FuturaBT-BookItalic"/>
                <a:sym typeface="FuturaBT-BookItalic"/>
              </a:defRPr>
            </a:lvl1pPr>
          </a:lstStyle>
          <a:p>
            <a:r>
              <a:t>Sport for inclusive development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International_Inspiration_footer_JD_V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64" y="2199895"/>
            <a:ext cx="13013128" cy="7561987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Shape 169"/>
          <p:cNvSpPr>
            <a:spLocks noGrp="1"/>
          </p:cNvSpPr>
          <p:nvPr>
            <p:ph type="ctrTitle"/>
          </p:nvPr>
        </p:nvSpPr>
        <p:spPr>
          <a:xfrm>
            <a:off x="1270000" y="381396"/>
            <a:ext cx="10464800" cy="117013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defRPr sz="3600" b="1">
                <a:solidFill>
                  <a:srgbClr val="D72A7F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The Inclusion Spectrum: A practical model for </a:t>
            </a:r>
          </a:p>
          <a:p>
            <a:pPr>
              <a:defRPr sz="3600" b="1">
                <a:solidFill>
                  <a:srgbClr val="D72A7F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inclusive physical activity</a:t>
            </a:r>
          </a:p>
        </p:txBody>
      </p:sp>
      <p:sp>
        <p:nvSpPr>
          <p:cNvPr id="170" name="Shape 170"/>
          <p:cNvSpPr/>
          <p:nvPr/>
        </p:nvSpPr>
        <p:spPr>
          <a:xfrm>
            <a:off x="1270000" y="2260996"/>
            <a:ext cx="5355184" cy="4650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 defTabSz="914400">
              <a:spcBef>
                <a:spcPts val="600"/>
              </a:spcBef>
              <a:buFont typeface="Arial"/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What is it? </a:t>
            </a:r>
            <a:br/>
            <a:endParaRPr/>
          </a:p>
          <a:p>
            <a:pPr marL="342900" indent="-342900" algn="l" defTabSz="914400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5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A structure for inclusion in physical activity and sport</a:t>
            </a:r>
            <a:br/>
            <a:endParaRPr/>
          </a:p>
          <a:p>
            <a:pPr marL="342900" indent="-342900" algn="l" defTabSz="914400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5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A flexible tool for use with a range of activities and abilities</a:t>
            </a:r>
            <a:br/>
            <a:endParaRPr/>
          </a:p>
          <a:p>
            <a:pPr marL="342900" indent="-342900" algn="l" defTabSz="914400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5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A continuum of participation</a:t>
            </a:r>
            <a:br/>
            <a:endParaRPr/>
          </a:p>
          <a:p>
            <a:pPr marL="342900" indent="-342900" algn="l" defTabSz="914400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5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A social-environmental approach</a:t>
            </a:r>
          </a:p>
        </p:txBody>
      </p:sp>
      <p:pic>
        <p:nvPicPr>
          <p:cNvPr id="171" name="image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23526" y="2988852"/>
            <a:ext cx="5077500" cy="3195268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Shape 172"/>
          <p:cNvSpPr/>
          <p:nvPr/>
        </p:nvSpPr>
        <p:spPr>
          <a:xfrm>
            <a:off x="164058" y="8652966"/>
            <a:ext cx="6346578" cy="92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algn="l">
              <a:defRPr sz="1900" i="1">
                <a:solidFill>
                  <a:srgbClr val="FFFFFF"/>
                </a:solidFill>
                <a:latin typeface="FuturaBT-BookItalic"/>
                <a:ea typeface="FuturaBT-BookItalic"/>
                <a:cs typeface="FuturaBT-BookItalic"/>
                <a:sym typeface="FuturaBT-BookItalic"/>
              </a:defRPr>
            </a:lvl1pPr>
          </a:lstStyle>
          <a:p>
            <a:r>
              <a:t>Sport for inclusive development</a:t>
            </a:r>
          </a:p>
        </p:txBody>
      </p:sp>
      <p:sp>
        <p:nvSpPr>
          <p:cNvPr id="173" name="Shape 173"/>
          <p:cNvSpPr/>
          <p:nvPr/>
        </p:nvSpPr>
        <p:spPr>
          <a:xfrm>
            <a:off x="9232150" y="4348195"/>
            <a:ext cx="870778" cy="21272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4" name="Shape 174"/>
          <p:cNvSpPr/>
          <p:nvPr/>
        </p:nvSpPr>
        <p:spPr>
          <a:xfrm>
            <a:off x="9429546" y="4339705"/>
            <a:ext cx="475985" cy="2297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100" b="1">
                <a:latin typeface="FuturaBT-Heavy"/>
                <a:ea typeface="FuturaBT-Heavy"/>
                <a:cs typeface="FuturaBT-Heavy"/>
                <a:sym typeface="FuturaBT-Heavy"/>
              </a:defRPr>
            </a:lvl1pPr>
          </a:lstStyle>
          <a:p>
            <a:r>
              <a:t>BESO</a:t>
            </a:r>
          </a:p>
        </p:txBody>
      </p:sp>
      <p:sp>
        <p:nvSpPr>
          <p:cNvPr id="175" name="Shape 175"/>
          <p:cNvSpPr/>
          <p:nvPr/>
        </p:nvSpPr>
        <p:spPr>
          <a:xfrm>
            <a:off x="8118621" y="6616674"/>
            <a:ext cx="3097835" cy="2540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>
                <a:latin typeface="FuturaBT-Light"/>
                <a:ea typeface="FuturaBT-Light"/>
                <a:cs typeface="FuturaBT-Light"/>
                <a:sym typeface="FuturaBT-Light"/>
              </a:defRPr>
            </a:lvl1pPr>
          </a:lstStyle>
          <a:p>
            <a:r>
              <a:t>Inclusion Spectrum diagram: Stevenson / Black</a:t>
            </a: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/>
          </p:cNvSpPr>
          <p:nvPr>
            <p:ph type="ctrTitle"/>
          </p:nvPr>
        </p:nvSpPr>
        <p:spPr>
          <a:xfrm>
            <a:off x="1270000" y="381396"/>
            <a:ext cx="10464800" cy="117013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defRPr sz="3600" b="1">
                <a:solidFill>
                  <a:srgbClr val="D72A7F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The Inclusion Spectrum model, </a:t>
            </a:r>
          </a:p>
          <a:p>
            <a:pPr>
              <a:defRPr sz="3600" b="1">
                <a:solidFill>
                  <a:srgbClr val="D72A7F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incorporating BESO</a:t>
            </a:r>
          </a:p>
        </p:txBody>
      </p:sp>
      <p:pic>
        <p:nvPicPr>
          <p:cNvPr id="178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07982" y="2133434"/>
            <a:ext cx="8119036" cy="5109304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Shape 179"/>
          <p:cNvSpPr/>
          <p:nvPr/>
        </p:nvSpPr>
        <p:spPr>
          <a:xfrm>
            <a:off x="164058" y="8652966"/>
            <a:ext cx="6346578" cy="92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algn="l">
              <a:defRPr sz="1900" i="1">
                <a:solidFill>
                  <a:srgbClr val="FFFFFF"/>
                </a:solidFill>
                <a:latin typeface="FuturaBT-BookItalic"/>
                <a:ea typeface="FuturaBT-BookItalic"/>
                <a:cs typeface="FuturaBT-BookItalic"/>
                <a:sym typeface="FuturaBT-BookItalic"/>
              </a:defRPr>
            </a:lvl1pPr>
          </a:lstStyle>
          <a:p>
            <a:r>
              <a:t>Sport for inclusive development</a:t>
            </a:r>
          </a:p>
        </p:txBody>
      </p:sp>
      <p:pic>
        <p:nvPicPr>
          <p:cNvPr id="180" name="International_Inspiration_footer_JD_V1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164" y="2199895"/>
            <a:ext cx="13013128" cy="7561987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Shape 181"/>
          <p:cNvSpPr/>
          <p:nvPr/>
        </p:nvSpPr>
        <p:spPr>
          <a:xfrm>
            <a:off x="5823462" y="4368800"/>
            <a:ext cx="1357876" cy="2985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2" name="Shape 182"/>
          <p:cNvSpPr/>
          <p:nvPr/>
        </p:nvSpPr>
        <p:spPr>
          <a:xfrm>
            <a:off x="6198647" y="4379905"/>
            <a:ext cx="607506" cy="2762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 b="1">
                <a:latin typeface="FuturaBT-Heavy"/>
                <a:ea typeface="FuturaBT-Heavy"/>
                <a:cs typeface="FuturaBT-Heavy"/>
                <a:sym typeface="FuturaBT-Heavy"/>
              </a:defRPr>
            </a:lvl1pPr>
          </a:lstStyle>
          <a:p>
            <a:r>
              <a:t>BESO</a:t>
            </a:r>
          </a:p>
        </p:txBody>
      </p:sp>
      <p:sp>
        <p:nvSpPr>
          <p:cNvPr id="183" name="Shape 183"/>
          <p:cNvSpPr/>
          <p:nvPr/>
        </p:nvSpPr>
        <p:spPr>
          <a:xfrm>
            <a:off x="4953482" y="7370207"/>
            <a:ext cx="3097836" cy="2540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>
                <a:latin typeface="FuturaBT-Light"/>
                <a:ea typeface="FuturaBT-Light"/>
                <a:cs typeface="FuturaBT-Light"/>
                <a:sym typeface="FuturaBT-Light"/>
              </a:defRPr>
            </a:lvl1pPr>
          </a:lstStyle>
          <a:p>
            <a:r>
              <a:t>Inclusion Spectrum diagram: Stevenson / Black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International_Inspiration_footer_JD_V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64" y="2199895"/>
            <a:ext cx="13013128" cy="7561987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Shape 186"/>
          <p:cNvSpPr>
            <a:spLocks noGrp="1"/>
          </p:cNvSpPr>
          <p:nvPr>
            <p:ph type="ctrTitle"/>
          </p:nvPr>
        </p:nvSpPr>
        <p:spPr>
          <a:xfrm>
            <a:off x="1270000" y="470296"/>
            <a:ext cx="10464800" cy="596504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3600" b="1">
                <a:solidFill>
                  <a:srgbClr val="D72A7F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lvl1pPr>
          </a:lstStyle>
          <a:p>
            <a:r>
              <a:t>OPEN activity: Everyone can play</a:t>
            </a:r>
          </a:p>
        </p:txBody>
      </p:sp>
      <p:sp>
        <p:nvSpPr>
          <p:cNvPr id="187" name="Shape 187"/>
          <p:cNvSpPr/>
          <p:nvPr/>
        </p:nvSpPr>
        <p:spPr>
          <a:xfrm>
            <a:off x="1270000" y="2095896"/>
            <a:ext cx="10464800" cy="5128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 defTabSz="914400">
              <a:spcBef>
                <a:spcPts val="600"/>
              </a:spcBef>
              <a:buFont typeface="Arial"/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Everyone doing the same activity without adaptation or modification - or in their own way, without conditions. </a:t>
            </a:r>
          </a:p>
          <a:p>
            <a:pPr algn="l" defTabSz="914400">
              <a:spcBef>
                <a:spcPts val="600"/>
              </a:spcBef>
              <a:buFont typeface="Arial"/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endParaRPr/>
          </a:p>
          <a:p>
            <a:pPr algn="l" defTabSz="914400">
              <a:spcBef>
                <a:spcPts val="600"/>
              </a:spcBef>
              <a:buFont typeface="Arial"/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For example</a:t>
            </a:r>
          </a:p>
          <a:p>
            <a:pPr algn="l" defTabSz="914400">
              <a:spcBef>
                <a:spcPts val="600"/>
              </a:spcBef>
              <a:buFont typeface="Arial"/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endParaRPr/>
          </a:p>
          <a:p>
            <a:pPr marL="342900" indent="-342900" algn="l" defTabSz="914400"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Warm up or cool down activities.</a:t>
            </a:r>
          </a:p>
          <a:p>
            <a:pPr algn="l" defTabSz="914400">
              <a:spcBef>
                <a:spcPts val="600"/>
              </a:spcBef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endParaRPr/>
          </a:p>
          <a:p>
            <a:pPr marL="342900" indent="-342900" algn="l" defTabSz="914400"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Continuous activity: individual differences less obvious.</a:t>
            </a:r>
          </a:p>
          <a:p>
            <a:pPr algn="l" defTabSz="914400">
              <a:spcBef>
                <a:spcPts val="600"/>
              </a:spcBef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endParaRPr/>
          </a:p>
          <a:p>
            <a:pPr marL="342900" indent="-342900" algn="l" defTabSz="914400"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Importance of inclusive language.</a:t>
            </a:r>
          </a:p>
        </p:txBody>
      </p:sp>
      <p:sp>
        <p:nvSpPr>
          <p:cNvPr id="188" name="Shape 188"/>
          <p:cNvSpPr/>
          <p:nvPr/>
        </p:nvSpPr>
        <p:spPr>
          <a:xfrm>
            <a:off x="164058" y="8652966"/>
            <a:ext cx="6346578" cy="92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algn="l">
              <a:defRPr sz="1900" i="1">
                <a:solidFill>
                  <a:srgbClr val="FFFFFF"/>
                </a:solidFill>
                <a:latin typeface="FuturaBT-BookItalic"/>
                <a:ea typeface="FuturaBT-BookItalic"/>
                <a:cs typeface="FuturaBT-BookItalic"/>
                <a:sym typeface="FuturaBT-BookItalic"/>
              </a:defRPr>
            </a:lvl1pPr>
          </a:lstStyle>
          <a:p>
            <a:r>
              <a:t>Sport for inclusive development</a:t>
            </a: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International_Inspiration_footer_JD_V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64" y="2199895"/>
            <a:ext cx="13013128" cy="7561987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Shape 191"/>
          <p:cNvSpPr>
            <a:spLocks noGrp="1"/>
          </p:cNvSpPr>
          <p:nvPr>
            <p:ph type="ctrTitle"/>
          </p:nvPr>
        </p:nvSpPr>
        <p:spPr>
          <a:xfrm>
            <a:off x="1270000" y="470296"/>
            <a:ext cx="10464800" cy="596504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3600" b="1">
                <a:solidFill>
                  <a:srgbClr val="D72A7F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lvl1pPr>
          </a:lstStyle>
          <a:p>
            <a:r>
              <a:t>MODIFIED activity: Change to include</a:t>
            </a:r>
          </a:p>
        </p:txBody>
      </p:sp>
      <p:sp>
        <p:nvSpPr>
          <p:cNvPr id="192" name="Shape 192"/>
          <p:cNvSpPr/>
          <p:nvPr/>
        </p:nvSpPr>
        <p:spPr>
          <a:xfrm>
            <a:off x="1270000" y="2093044"/>
            <a:ext cx="10464800" cy="569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algn="l" defTabSz="877823">
              <a:spcBef>
                <a:spcPts val="600"/>
              </a:spcBef>
              <a:buFont typeface="Arial"/>
              <a:defRPr sz="2688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Everyone doing the same activity, but with changes made to rules, space and equipment used in order to promote inclusion.</a:t>
            </a:r>
          </a:p>
          <a:p>
            <a:pPr algn="l" defTabSz="877823">
              <a:spcBef>
                <a:spcPts val="600"/>
              </a:spcBef>
              <a:buFont typeface="Arial"/>
              <a:defRPr sz="2688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endParaRPr/>
          </a:p>
          <a:p>
            <a:pPr algn="l" defTabSz="877823">
              <a:spcBef>
                <a:spcPts val="600"/>
              </a:spcBef>
              <a:buFont typeface="Arial"/>
              <a:defRPr sz="2688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For example</a:t>
            </a:r>
          </a:p>
          <a:p>
            <a:pPr algn="l" defTabSz="877823">
              <a:spcBef>
                <a:spcPts val="600"/>
              </a:spcBef>
              <a:buFont typeface="Arial"/>
              <a:defRPr sz="2688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endParaRPr/>
          </a:p>
          <a:p>
            <a:pPr marL="329184" indent="-329184" algn="l" defTabSz="877823">
              <a:spcBef>
                <a:spcPts val="600"/>
              </a:spcBef>
              <a:buSzPct val="100000"/>
              <a:buFont typeface="Arial"/>
              <a:buChar char="•"/>
              <a:defRPr sz="2688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Adjust the </a:t>
            </a:r>
            <a:r>
              <a:rPr i="1">
                <a:latin typeface="FuturaBT-BookItalic"/>
                <a:ea typeface="FuturaBT-BookItalic"/>
                <a:cs typeface="FuturaBT-BookItalic"/>
                <a:sym typeface="FuturaBT-BookItalic"/>
              </a:rPr>
              <a:t>space.</a:t>
            </a:r>
          </a:p>
          <a:p>
            <a:pPr algn="l" defTabSz="877823">
              <a:spcBef>
                <a:spcPts val="600"/>
              </a:spcBef>
              <a:defRPr sz="2688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endParaRPr i="1">
              <a:latin typeface="FuturaBT-BookItalic"/>
              <a:ea typeface="FuturaBT-BookItalic"/>
              <a:cs typeface="FuturaBT-BookItalic"/>
              <a:sym typeface="FuturaBT-BookItalic"/>
            </a:endParaRPr>
          </a:p>
          <a:p>
            <a:pPr marL="329184" indent="-329184" algn="l" defTabSz="877823">
              <a:spcBef>
                <a:spcPts val="600"/>
              </a:spcBef>
              <a:buSzPct val="100000"/>
              <a:buFont typeface="Arial"/>
              <a:buChar char="•"/>
              <a:defRPr sz="2688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Make changes to the </a:t>
            </a:r>
            <a:r>
              <a:rPr i="1">
                <a:latin typeface="FuturaBT-BookItalic"/>
                <a:ea typeface="FuturaBT-BookItalic"/>
                <a:cs typeface="FuturaBT-BookItalic"/>
                <a:sym typeface="FuturaBT-BookItalic"/>
              </a:rPr>
              <a:t>task.</a:t>
            </a:r>
          </a:p>
          <a:p>
            <a:pPr algn="l" defTabSz="877823">
              <a:spcBef>
                <a:spcPts val="600"/>
              </a:spcBef>
              <a:defRPr sz="2688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endParaRPr i="1">
              <a:latin typeface="FuturaBT-BookItalic"/>
              <a:ea typeface="FuturaBT-BookItalic"/>
              <a:cs typeface="FuturaBT-BookItalic"/>
              <a:sym typeface="FuturaBT-BookItalic"/>
            </a:endParaRPr>
          </a:p>
          <a:p>
            <a:pPr marL="329184" indent="-329184" algn="l" defTabSz="877823">
              <a:spcBef>
                <a:spcPts val="600"/>
              </a:spcBef>
              <a:buSzPct val="100000"/>
              <a:buFont typeface="Arial"/>
              <a:buChar char="•"/>
              <a:defRPr sz="2688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Change or modify the </a:t>
            </a:r>
            <a:r>
              <a:rPr i="1">
                <a:latin typeface="FuturaBT-BookItalic"/>
                <a:ea typeface="FuturaBT-BookItalic"/>
                <a:cs typeface="FuturaBT-BookItalic"/>
                <a:sym typeface="FuturaBT-BookItalic"/>
              </a:rPr>
              <a:t>equipment.</a:t>
            </a:r>
          </a:p>
          <a:p>
            <a:pPr algn="l" defTabSz="877823">
              <a:spcBef>
                <a:spcPts val="600"/>
              </a:spcBef>
              <a:defRPr sz="2688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endParaRPr i="1">
              <a:latin typeface="FuturaBT-BookItalic"/>
              <a:ea typeface="FuturaBT-BookItalic"/>
              <a:cs typeface="FuturaBT-BookItalic"/>
              <a:sym typeface="FuturaBT-BookItalic"/>
            </a:endParaRPr>
          </a:p>
          <a:p>
            <a:pPr marL="329184" indent="-329184" algn="l" defTabSz="877823">
              <a:spcBef>
                <a:spcPts val="600"/>
              </a:spcBef>
              <a:buSzPct val="100000"/>
              <a:buFont typeface="Arial"/>
              <a:buChar char="•"/>
              <a:defRPr sz="2688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The way the </a:t>
            </a:r>
            <a:r>
              <a:rPr i="1">
                <a:latin typeface="FuturaBT-BookItalic"/>
                <a:ea typeface="FuturaBT-BookItalic"/>
                <a:cs typeface="FuturaBT-BookItalic"/>
                <a:sym typeface="FuturaBT-BookItalic"/>
              </a:rPr>
              <a:t>people </a:t>
            </a:r>
            <a:r>
              <a:t>(children) interact with each other.</a:t>
            </a:r>
          </a:p>
        </p:txBody>
      </p:sp>
      <p:sp>
        <p:nvSpPr>
          <p:cNvPr id="193" name="Shape 193"/>
          <p:cNvSpPr/>
          <p:nvPr/>
        </p:nvSpPr>
        <p:spPr>
          <a:xfrm>
            <a:off x="164058" y="8652966"/>
            <a:ext cx="6346578" cy="92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algn="l">
              <a:defRPr sz="1900" i="1">
                <a:solidFill>
                  <a:srgbClr val="FFFFFF"/>
                </a:solidFill>
                <a:latin typeface="FuturaBT-BookItalic"/>
                <a:ea typeface="FuturaBT-BookItalic"/>
                <a:cs typeface="FuturaBT-BookItalic"/>
                <a:sym typeface="FuturaBT-BookItalic"/>
              </a:defRPr>
            </a:lvl1pPr>
          </a:lstStyle>
          <a:p>
            <a:r>
              <a:t>Sport for inclusive development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International_Inspiration_footer_JD_V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31164" y="2199895"/>
            <a:ext cx="13013128" cy="7561987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Shape 196"/>
          <p:cNvSpPr>
            <a:spLocks noGrp="1"/>
          </p:cNvSpPr>
          <p:nvPr>
            <p:ph type="ctrTitle"/>
          </p:nvPr>
        </p:nvSpPr>
        <p:spPr>
          <a:xfrm>
            <a:off x="1270000" y="470296"/>
            <a:ext cx="10464800" cy="596504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3600" b="1">
                <a:solidFill>
                  <a:srgbClr val="D72A7F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lvl1pPr>
          </a:lstStyle>
          <a:p>
            <a:r>
              <a:t>BESO</a:t>
            </a:r>
          </a:p>
        </p:txBody>
      </p:sp>
      <p:sp>
        <p:nvSpPr>
          <p:cNvPr id="197" name="Shape 197"/>
          <p:cNvSpPr/>
          <p:nvPr/>
        </p:nvSpPr>
        <p:spPr>
          <a:xfrm>
            <a:off x="3226147" y="2144910"/>
            <a:ext cx="2894906" cy="4650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 defTabSz="914400">
              <a:spcBef>
                <a:spcPts val="500"/>
              </a:spcBef>
              <a:defRPr b="1">
                <a:solidFill>
                  <a:srgbClr val="660066"/>
                </a:solidFill>
                <a:latin typeface="FuturaBT-Bold"/>
                <a:ea typeface="FuturaBT-Bold"/>
                <a:cs typeface="FuturaBT-Bold"/>
                <a:sym typeface="FuturaBT-Bold"/>
              </a:defRPr>
            </a:pPr>
            <a:r>
              <a:rPr>
                <a:solidFill>
                  <a:srgbClr val="3C3C3C"/>
                </a:solidFill>
              </a:rPr>
              <a:t>teg</a:t>
            </a:r>
            <a:r>
              <a:rPr>
                <a:solidFill>
                  <a:srgbClr val="07B0A0"/>
                </a:solidFill>
              </a:rPr>
              <a:t>B</a:t>
            </a:r>
            <a:r>
              <a:rPr>
                <a:solidFill>
                  <a:srgbClr val="3C3C3C"/>
                </a:solidFill>
              </a:rPr>
              <a:t>ar</a:t>
            </a:r>
          </a:p>
          <a:p>
            <a:pPr algn="l" defTabSz="914400">
              <a:spcBef>
                <a:spcPts val="500"/>
              </a:spcBef>
              <a:defRPr b="1">
                <a:solidFill>
                  <a:srgbClr val="660066"/>
                </a:solidFill>
                <a:latin typeface="FuturaBT-Bold"/>
                <a:ea typeface="FuturaBT-Bold"/>
                <a:cs typeface="FuturaBT-Bold"/>
                <a:sym typeface="FuturaBT-Bold"/>
              </a:defRPr>
            </a:pPr>
            <a:r>
              <a:t>   </a:t>
            </a:r>
            <a:r>
              <a:rPr>
                <a:solidFill>
                  <a:srgbClr val="3C3C3C"/>
                </a:solidFill>
              </a:rPr>
              <a:t>h</a:t>
            </a:r>
            <a:r>
              <a:rPr>
                <a:solidFill>
                  <a:srgbClr val="07B0A0"/>
                </a:solidFill>
              </a:rPr>
              <a:t>E</a:t>
            </a:r>
            <a:r>
              <a:rPr>
                <a:solidFill>
                  <a:srgbClr val="3C3C3C"/>
                </a:solidFill>
              </a:rPr>
              <a:t>zebe</a:t>
            </a:r>
          </a:p>
          <a:p>
            <a:pPr algn="l" defTabSz="914400">
              <a:spcBef>
                <a:spcPts val="500"/>
              </a:spcBef>
              <a:defRPr b="1">
                <a:solidFill>
                  <a:srgbClr val="660066"/>
                </a:solidFill>
                <a:latin typeface="FuturaBT-Bold"/>
                <a:ea typeface="FuturaBT-Bold"/>
                <a:cs typeface="FuturaBT-Bold"/>
                <a:sym typeface="FuturaBT-Bold"/>
              </a:defRPr>
            </a:pPr>
            <a:r>
              <a:t> </a:t>
            </a:r>
            <a:r>
              <a:rPr>
                <a:solidFill>
                  <a:srgbClr val="3C3C3C"/>
                </a:solidFill>
              </a:rPr>
              <a:t>qu</a:t>
            </a:r>
            <a:r>
              <a:rPr>
                <a:solidFill>
                  <a:srgbClr val="07B0A0"/>
                </a:solidFill>
              </a:rPr>
              <a:t>S</a:t>
            </a:r>
            <a:r>
              <a:rPr>
                <a:solidFill>
                  <a:srgbClr val="3C3C3C"/>
                </a:solidFill>
              </a:rPr>
              <a:t>aquese</a:t>
            </a:r>
          </a:p>
          <a:p>
            <a:pPr algn="l" defTabSz="914400">
              <a:spcBef>
                <a:spcPts val="500"/>
              </a:spcBef>
              <a:defRPr b="1">
                <a:solidFill>
                  <a:srgbClr val="660066"/>
                </a:solidFill>
                <a:latin typeface="FuturaBT-Bold"/>
                <a:ea typeface="FuturaBT-Bold"/>
                <a:cs typeface="FuturaBT-Bold"/>
                <a:sym typeface="FuturaBT-Bold"/>
              </a:defRPr>
            </a:pPr>
            <a:r>
              <a:rPr>
                <a:solidFill>
                  <a:srgbClr val="000042"/>
                </a:solidFill>
              </a:rPr>
              <a:t>   </a:t>
            </a:r>
            <a:r>
              <a:rPr>
                <a:solidFill>
                  <a:srgbClr val="3C3C3C"/>
                </a:solidFill>
              </a:rPr>
              <a:t>b</a:t>
            </a:r>
            <a:r>
              <a:rPr>
                <a:solidFill>
                  <a:srgbClr val="07B0A0"/>
                </a:solidFill>
              </a:rPr>
              <a:t>O</a:t>
            </a:r>
            <a:r>
              <a:rPr>
                <a:solidFill>
                  <a:srgbClr val="3C3C3C"/>
                </a:solidFill>
              </a:rPr>
              <a:t>ta</a:t>
            </a:r>
          </a:p>
        </p:txBody>
      </p:sp>
      <p:sp>
        <p:nvSpPr>
          <p:cNvPr id="198" name="Shape 198"/>
          <p:cNvSpPr/>
          <p:nvPr/>
        </p:nvSpPr>
        <p:spPr>
          <a:xfrm>
            <a:off x="6198468" y="2157610"/>
            <a:ext cx="531664" cy="4650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 defTabSz="914400">
              <a:spcBef>
                <a:spcPts val="500"/>
              </a:spcBef>
              <a:defRPr b="1">
                <a:solidFill>
                  <a:srgbClr val="3C3C3C"/>
                </a:solidFill>
                <a:latin typeface="FuturaBT-Bold"/>
                <a:ea typeface="FuturaBT-Bold"/>
                <a:cs typeface="FuturaBT-Bold"/>
                <a:sym typeface="FuturaBT-Bold"/>
              </a:defRPr>
            </a:pPr>
            <a:r>
              <a:t>=</a:t>
            </a:r>
          </a:p>
          <a:p>
            <a:pPr algn="l" defTabSz="914400">
              <a:spcBef>
                <a:spcPts val="500"/>
              </a:spcBef>
              <a:defRPr b="1">
                <a:solidFill>
                  <a:srgbClr val="3C3C3C"/>
                </a:solidFill>
                <a:latin typeface="FuturaBT-Bold"/>
                <a:ea typeface="FuturaBT-Bold"/>
                <a:cs typeface="FuturaBT-Bold"/>
                <a:sym typeface="FuturaBT-Bold"/>
              </a:defRPr>
            </a:pPr>
            <a:r>
              <a:t>=</a:t>
            </a:r>
          </a:p>
          <a:p>
            <a:pPr algn="l" defTabSz="914400">
              <a:spcBef>
                <a:spcPts val="500"/>
              </a:spcBef>
              <a:defRPr b="1">
                <a:solidFill>
                  <a:srgbClr val="3C3C3C"/>
                </a:solidFill>
                <a:latin typeface="FuturaBT-Bold"/>
                <a:ea typeface="FuturaBT-Bold"/>
                <a:cs typeface="FuturaBT-Bold"/>
                <a:sym typeface="FuturaBT-Bold"/>
              </a:defRPr>
            </a:pPr>
            <a:r>
              <a:t>=</a:t>
            </a:r>
          </a:p>
          <a:p>
            <a:pPr algn="l" defTabSz="914400">
              <a:spcBef>
                <a:spcPts val="500"/>
              </a:spcBef>
              <a:defRPr b="1">
                <a:solidFill>
                  <a:srgbClr val="3C3C3C"/>
                </a:solidFill>
                <a:latin typeface="FuturaBT-Bold"/>
                <a:ea typeface="FuturaBT-Bold"/>
                <a:cs typeface="FuturaBT-Bold"/>
                <a:sym typeface="FuturaBT-Bold"/>
              </a:defRPr>
            </a:pPr>
            <a:r>
              <a:t>=</a:t>
            </a:r>
          </a:p>
        </p:txBody>
      </p:sp>
      <p:sp>
        <p:nvSpPr>
          <p:cNvPr id="199" name="Shape 199"/>
          <p:cNvSpPr/>
          <p:nvPr/>
        </p:nvSpPr>
        <p:spPr>
          <a:xfrm>
            <a:off x="6959947" y="2144910"/>
            <a:ext cx="2894906" cy="4650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 defTabSz="914400">
              <a:spcBef>
                <a:spcPts val="500"/>
              </a:spcBef>
              <a:defRPr b="1">
                <a:solidFill>
                  <a:srgbClr val="3C3C3C"/>
                </a:solidFill>
                <a:latin typeface="FuturaBT-Bold"/>
                <a:ea typeface="FuturaBT-Bold"/>
                <a:cs typeface="FuturaBT-Bold"/>
                <a:sym typeface="FuturaBT-Bold"/>
              </a:defRPr>
            </a:pPr>
            <a:r>
              <a:t>Task</a:t>
            </a:r>
          </a:p>
          <a:p>
            <a:pPr algn="l" defTabSz="914400">
              <a:spcBef>
                <a:spcPts val="500"/>
              </a:spcBef>
              <a:defRPr b="1">
                <a:solidFill>
                  <a:srgbClr val="3C3C3C"/>
                </a:solidFill>
                <a:latin typeface="FuturaBT-Bold"/>
                <a:ea typeface="FuturaBT-Bold"/>
                <a:cs typeface="FuturaBT-Bold"/>
                <a:sym typeface="FuturaBT-Bold"/>
              </a:defRPr>
            </a:pPr>
            <a:r>
              <a:t>People</a:t>
            </a:r>
          </a:p>
          <a:p>
            <a:pPr algn="l" defTabSz="914400">
              <a:spcBef>
                <a:spcPts val="500"/>
              </a:spcBef>
              <a:defRPr b="1">
                <a:solidFill>
                  <a:srgbClr val="3C3C3C"/>
                </a:solidFill>
                <a:latin typeface="FuturaBT-Bold"/>
                <a:ea typeface="FuturaBT-Bold"/>
                <a:cs typeface="FuturaBT-Bold"/>
                <a:sym typeface="FuturaBT-Bold"/>
              </a:defRPr>
            </a:pPr>
            <a:r>
              <a:t>Equipment</a:t>
            </a:r>
          </a:p>
          <a:p>
            <a:pPr algn="l" defTabSz="914400">
              <a:spcBef>
                <a:spcPts val="500"/>
              </a:spcBef>
              <a:defRPr b="1">
                <a:solidFill>
                  <a:srgbClr val="3C3C3C"/>
                </a:solidFill>
                <a:latin typeface="FuturaBT-Bold"/>
                <a:ea typeface="FuturaBT-Bold"/>
                <a:cs typeface="FuturaBT-Bold"/>
                <a:sym typeface="FuturaBT-Bold"/>
              </a:defRPr>
            </a:pPr>
            <a:r>
              <a:t>Space</a:t>
            </a:r>
          </a:p>
        </p:txBody>
      </p:sp>
      <p:sp>
        <p:nvSpPr>
          <p:cNvPr id="200" name="Shape 200"/>
          <p:cNvSpPr/>
          <p:nvPr/>
        </p:nvSpPr>
        <p:spPr>
          <a:xfrm>
            <a:off x="164058" y="8652966"/>
            <a:ext cx="6346578" cy="92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algn="l">
              <a:defRPr sz="1900" i="1">
                <a:solidFill>
                  <a:srgbClr val="FFFFFF"/>
                </a:solidFill>
                <a:latin typeface="FuturaBT-BookItalic"/>
                <a:ea typeface="FuturaBT-BookItalic"/>
                <a:cs typeface="FuturaBT-BookItalic"/>
                <a:sym typeface="FuturaBT-BookItalic"/>
              </a:defRPr>
            </a:lvl1pPr>
          </a:lstStyle>
          <a:p>
            <a:r>
              <a:t>Sport for inclusive development</a:t>
            </a:r>
          </a:p>
        </p:txBody>
      </p:sp>
      <p:pic>
        <p:nvPicPr>
          <p:cNvPr id="201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57877" y="4929427"/>
            <a:ext cx="3289045" cy="228072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International_Inspiration_footer_JD_V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64" y="2199895"/>
            <a:ext cx="13013128" cy="7561987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Shape 204"/>
          <p:cNvSpPr>
            <a:spLocks noGrp="1"/>
          </p:cNvSpPr>
          <p:nvPr>
            <p:ph type="ctrTitle"/>
          </p:nvPr>
        </p:nvSpPr>
        <p:spPr>
          <a:xfrm>
            <a:off x="1270000" y="470296"/>
            <a:ext cx="10464800" cy="596504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3600" b="1">
                <a:solidFill>
                  <a:srgbClr val="D72A7F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lvl1pPr>
          </a:lstStyle>
          <a:p>
            <a:r>
              <a:t>PARALLEL activity: Ability groups</a:t>
            </a:r>
          </a:p>
        </p:txBody>
      </p:sp>
      <p:sp>
        <p:nvSpPr>
          <p:cNvPr id="205" name="Shape 205"/>
          <p:cNvSpPr/>
          <p:nvPr/>
        </p:nvSpPr>
        <p:spPr>
          <a:xfrm>
            <a:off x="1270000" y="2093044"/>
            <a:ext cx="10464800" cy="569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 defTabSz="914400">
              <a:spcBef>
                <a:spcPts val="600"/>
              </a:spcBef>
              <a:buFont typeface="Arial"/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Participants are grouped according to ability - everyone participates in the same activity but at an appropriate level.</a:t>
            </a:r>
          </a:p>
          <a:p>
            <a:pPr algn="l" defTabSz="914400">
              <a:spcBef>
                <a:spcPts val="600"/>
              </a:spcBef>
              <a:buFont typeface="Arial"/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endParaRPr/>
          </a:p>
          <a:p>
            <a:pPr algn="l" defTabSz="914400">
              <a:spcBef>
                <a:spcPts val="600"/>
              </a:spcBef>
              <a:buFont typeface="Arial"/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For example</a:t>
            </a:r>
          </a:p>
          <a:p>
            <a:pPr algn="l" defTabSz="914400">
              <a:spcBef>
                <a:spcPts val="600"/>
              </a:spcBef>
              <a:buFont typeface="Arial"/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endParaRPr/>
          </a:p>
          <a:p>
            <a:pPr marL="342900" indent="-342900" algn="l" defTabSz="914400"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Versions of the same activity or game (e.g. standing or seated).</a:t>
            </a:r>
            <a:endParaRPr i="1">
              <a:latin typeface="FuturaBT-BookItalic"/>
              <a:ea typeface="FuturaBT-BookItalic"/>
              <a:cs typeface="FuturaBT-BookItalic"/>
              <a:sym typeface="FuturaBT-BookItalic"/>
            </a:endParaRPr>
          </a:p>
          <a:p>
            <a:pPr algn="l" defTabSz="914400">
              <a:spcBef>
                <a:spcPts val="600"/>
              </a:spcBef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endParaRPr i="1">
              <a:latin typeface="FuturaBT-BookItalic"/>
              <a:ea typeface="FuturaBT-BookItalic"/>
              <a:cs typeface="FuturaBT-BookItalic"/>
              <a:sym typeface="FuturaBT-BookItalic"/>
            </a:endParaRPr>
          </a:p>
          <a:p>
            <a:pPr marL="342900" indent="-342900" algn="l" defTabSz="914400"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A range of small-sided activities.</a:t>
            </a:r>
          </a:p>
          <a:p>
            <a:pPr algn="l" defTabSz="914400">
              <a:spcBef>
                <a:spcPts val="600"/>
              </a:spcBef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endParaRPr/>
          </a:p>
          <a:p>
            <a:pPr marL="342900" indent="-342900" algn="l" defTabSz="914400"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Ability-matched zones within a larger activity.</a:t>
            </a:r>
          </a:p>
        </p:txBody>
      </p:sp>
      <p:sp>
        <p:nvSpPr>
          <p:cNvPr id="206" name="Shape 206"/>
          <p:cNvSpPr/>
          <p:nvPr/>
        </p:nvSpPr>
        <p:spPr>
          <a:xfrm>
            <a:off x="164058" y="8652966"/>
            <a:ext cx="6346578" cy="92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algn="l">
              <a:defRPr sz="1900" i="1">
                <a:solidFill>
                  <a:srgbClr val="FFFFFF"/>
                </a:solidFill>
                <a:latin typeface="FuturaBT-BookItalic"/>
                <a:ea typeface="FuturaBT-BookItalic"/>
                <a:cs typeface="FuturaBT-BookItalic"/>
                <a:sym typeface="FuturaBT-BookItalic"/>
              </a:defRPr>
            </a:lvl1pPr>
          </a:lstStyle>
          <a:p>
            <a:r>
              <a:t>Sport for inclusive development</a:t>
            </a: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International_Inspiration_footer_JD_V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64" y="2199895"/>
            <a:ext cx="13013128" cy="7561987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Shape 209"/>
          <p:cNvSpPr>
            <a:spLocks noGrp="1"/>
          </p:cNvSpPr>
          <p:nvPr>
            <p:ph type="ctrTitle"/>
          </p:nvPr>
        </p:nvSpPr>
        <p:spPr>
          <a:xfrm>
            <a:off x="1270000" y="470296"/>
            <a:ext cx="10464800" cy="596504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3600" b="1">
                <a:solidFill>
                  <a:srgbClr val="D72A7F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lvl1pPr>
          </a:lstStyle>
          <a:p>
            <a:r>
              <a:t>Disability sport / adapted physical activity</a:t>
            </a:r>
          </a:p>
        </p:txBody>
      </p:sp>
      <p:sp>
        <p:nvSpPr>
          <p:cNvPr id="210" name="Shape 210"/>
          <p:cNvSpPr/>
          <p:nvPr/>
        </p:nvSpPr>
        <p:spPr>
          <a:xfrm>
            <a:off x="1270000" y="2093044"/>
            <a:ext cx="10464800" cy="569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 defTabSz="914400">
              <a:spcBef>
                <a:spcPts val="600"/>
              </a:spcBef>
              <a:buFont typeface="Arial"/>
              <a:defRPr sz="2800" b="1">
                <a:solidFill>
                  <a:srgbClr val="000042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‘Reverse integration’ - non-disabled people take part in disability sport.</a:t>
            </a:r>
          </a:p>
          <a:p>
            <a:pPr algn="l" defTabSz="914400">
              <a:spcBef>
                <a:spcPts val="600"/>
              </a:spcBef>
              <a:buFont typeface="Arial"/>
              <a:defRPr sz="2800" b="1">
                <a:solidFill>
                  <a:srgbClr val="000042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endParaRPr/>
          </a:p>
          <a:p>
            <a:pPr algn="l" defTabSz="914400">
              <a:spcBef>
                <a:spcPts val="600"/>
              </a:spcBef>
              <a:buFont typeface="Arial"/>
              <a:defRPr sz="2800" b="1">
                <a:solidFill>
                  <a:srgbClr val="000042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For example</a:t>
            </a:r>
          </a:p>
          <a:p>
            <a:pPr algn="l" defTabSz="914400">
              <a:spcBef>
                <a:spcPts val="600"/>
              </a:spcBef>
              <a:buFont typeface="Arial"/>
              <a:defRPr sz="2800" b="1">
                <a:solidFill>
                  <a:srgbClr val="000042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endParaRPr/>
          </a:p>
          <a:p>
            <a:pPr marL="342900" indent="-342900" algn="l" defTabSz="914400"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000042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Include aspects of activities from disability sport or adapted activity programmes in ‘mainstream’ physical education.</a:t>
            </a:r>
            <a:endParaRPr i="1">
              <a:latin typeface="FuturaBT-BookItalic"/>
              <a:ea typeface="FuturaBT-BookItalic"/>
              <a:cs typeface="FuturaBT-BookItalic"/>
              <a:sym typeface="FuturaBT-BookItalic"/>
            </a:endParaRPr>
          </a:p>
          <a:p>
            <a:pPr algn="l" defTabSz="914400">
              <a:spcBef>
                <a:spcPts val="600"/>
              </a:spcBef>
              <a:defRPr sz="2800">
                <a:solidFill>
                  <a:srgbClr val="000042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endParaRPr i="1">
              <a:latin typeface="FuturaBT-BookItalic"/>
              <a:ea typeface="FuturaBT-BookItalic"/>
              <a:cs typeface="FuturaBT-BookItalic"/>
              <a:sym typeface="FuturaBT-BookItalic"/>
            </a:endParaRPr>
          </a:p>
          <a:p>
            <a:pPr marL="342900" indent="-342900" algn="l" defTabSz="914400"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000042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Focus on disability sport-specific activities, e.g. boccia, goalball, or sitting volleyball.</a:t>
            </a:r>
          </a:p>
        </p:txBody>
      </p:sp>
      <p:sp>
        <p:nvSpPr>
          <p:cNvPr id="211" name="Shape 211"/>
          <p:cNvSpPr/>
          <p:nvPr/>
        </p:nvSpPr>
        <p:spPr>
          <a:xfrm>
            <a:off x="164058" y="8652966"/>
            <a:ext cx="6346578" cy="92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algn="l">
              <a:defRPr sz="1900" i="1">
                <a:solidFill>
                  <a:srgbClr val="FFFFFF"/>
                </a:solidFill>
                <a:latin typeface="FuturaBT-BookItalic"/>
                <a:ea typeface="FuturaBT-BookItalic"/>
                <a:cs typeface="FuturaBT-BookItalic"/>
                <a:sym typeface="FuturaBT-BookItalic"/>
              </a:defRPr>
            </a:lvl1pPr>
          </a:lstStyle>
          <a:p>
            <a:r>
              <a:t>Sport for inclusive development</a:t>
            </a:r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International_Inspiration_footer_JD_V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64" y="2199895"/>
            <a:ext cx="13013128" cy="7561987"/>
          </a:xfrm>
          <a:prstGeom prst="rect">
            <a:avLst/>
          </a:prstGeom>
          <a:ln w="12700">
            <a:miter lim="400000"/>
          </a:ln>
        </p:spPr>
      </p:pic>
      <p:sp>
        <p:nvSpPr>
          <p:cNvPr id="214" name="Shape 214"/>
          <p:cNvSpPr>
            <a:spLocks noGrp="1"/>
          </p:cNvSpPr>
          <p:nvPr>
            <p:ph type="ctrTitle"/>
          </p:nvPr>
        </p:nvSpPr>
        <p:spPr>
          <a:xfrm>
            <a:off x="1270000" y="470296"/>
            <a:ext cx="10464800" cy="596504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3600" b="1">
                <a:solidFill>
                  <a:srgbClr val="D72A7F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lvl1pPr>
          </a:lstStyle>
          <a:p>
            <a:r>
              <a:t>Alternate / separate activity</a:t>
            </a:r>
          </a:p>
        </p:txBody>
      </p:sp>
      <p:sp>
        <p:nvSpPr>
          <p:cNvPr id="215" name="Shape 215"/>
          <p:cNvSpPr/>
          <p:nvPr/>
        </p:nvSpPr>
        <p:spPr>
          <a:xfrm>
            <a:off x="1270000" y="2093044"/>
            <a:ext cx="10464800" cy="569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 defTabSz="914400">
              <a:spcBef>
                <a:spcPts val="600"/>
              </a:spcBef>
              <a:buFont typeface="Arial"/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An individual or group do purposefully planned separate activity.</a:t>
            </a:r>
          </a:p>
          <a:p>
            <a:pPr algn="l" defTabSz="914400">
              <a:spcBef>
                <a:spcPts val="600"/>
              </a:spcBef>
              <a:buFont typeface="Arial"/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endParaRPr/>
          </a:p>
          <a:p>
            <a:pPr algn="l" defTabSz="914400">
              <a:spcBef>
                <a:spcPts val="600"/>
              </a:spcBef>
              <a:buFont typeface="Arial"/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For example</a:t>
            </a:r>
          </a:p>
          <a:p>
            <a:pPr algn="l" defTabSz="914400">
              <a:spcBef>
                <a:spcPts val="600"/>
              </a:spcBef>
              <a:buFont typeface="Arial"/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endParaRPr/>
          </a:p>
          <a:p>
            <a:pPr marL="342900" indent="-342900" algn="l" defTabSz="914400"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Young people prepare individually or in a group (team) for a disability sport event.</a:t>
            </a:r>
          </a:p>
          <a:p>
            <a:pPr algn="l" defTabSz="914400">
              <a:spcBef>
                <a:spcPts val="600"/>
              </a:spcBef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endParaRPr/>
          </a:p>
          <a:p>
            <a:pPr marL="342900" indent="-342900" algn="l" defTabSz="914400"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Individual practise of specific skills</a:t>
            </a:r>
            <a:br/>
            <a:endParaRPr/>
          </a:p>
          <a:p>
            <a:pPr marL="342900" indent="-342900" algn="l" defTabSz="914400"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Note: This should not be most of the time!</a:t>
            </a:r>
          </a:p>
        </p:txBody>
      </p:sp>
      <p:sp>
        <p:nvSpPr>
          <p:cNvPr id="216" name="Shape 216"/>
          <p:cNvSpPr/>
          <p:nvPr/>
        </p:nvSpPr>
        <p:spPr>
          <a:xfrm>
            <a:off x="164058" y="8652966"/>
            <a:ext cx="6346578" cy="92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algn="l">
              <a:defRPr sz="1900" i="1">
                <a:solidFill>
                  <a:srgbClr val="FFFFFF"/>
                </a:solidFill>
                <a:latin typeface="FuturaBT-BookItalic"/>
                <a:ea typeface="FuturaBT-BookItalic"/>
                <a:cs typeface="FuturaBT-BookItalic"/>
                <a:sym typeface="FuturaBT-BookItalic"/>
              </a:defRPr>
            </a:lvl1pPr>
          </a:lstStyle>
          <a:p>
            <a:r>
              <a:t>Sport for inclusive development</a:t>
            </a: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International_Inspiration_footer_JD_V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64" y="2199895"/>
            <a:ext cx="13013128" cy="7561987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Shape 219"/>
          <p:cNvSpPr>
            <a:spLocks noGrp="1"/>
          </p:cNvSpPr>
          <p:nvPr>
            <p:ph type="ctrTitle"/>
          </p:nvPr>
        </p:nvSpPr>
        <p:spPr>
          <a:xfrm>
            <a:off x="1270000" y="470296"/>
            <a:ext cx="10464800" cy="596504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3600" b="1">
                <a:solidFill>
                  <a:srgbClr val="D72A7F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lvl1pPr>
          </a:lstStyle>
          <a:p>
            <a:r>
              <a:t>Inclusion Spectrum: Summary</a:t>
            </a:r>
          </a:p>
        </p:txBody>
      </p:sp>
      <p:sp>
        <p:nvSpPr>
          <p:cNvPr id="220" name="Shape 220"/>
          <p:cNvSpPr/>
          <p:nvPr/>
        </p:nvSpPr>
        <p:spPr>
          <a:xfrm>
            <a:off x="1270000" y="2093044"/>
            <a:ext cx="10464800" cy="569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algn="l" defTabSz="914400">
              <a:spcBef>
                <a:spcPts val="600"/>
              </a:spcBef>
              <a:buFont typeface="Arial"/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In Inclusion Spectrum is a practical structure for inclusion that supports: </a:t>
            </a:r>
          </a:p>
          <a:p>
            <a:pPr algn="l" defTabSz="914400">
              <a:spcBef>
                <a:spcPts val="600"/>
              </a:spcBef>
              <a:buFont typeface="Arial"/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endParaRPr/>
          </a:p>
          <a:p>
            <a:pPr marL="342900" indent="-342900" algn="l" defTabSz="914400"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An emphasis on ability not disability.</a:t>
            </a:r>
          </a:p>
          <a:p>
            <a:pPr algn="l" defTabSz="914400">
              <a:spcBef>
                <a:spcPts val="600"/>
              </a:spcBef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endParaRPr/>
          </a:p>
          <a:p>
            <a:pPr marL="342900" indent="-342900" algn="l" defTabSz="914400"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Different abilities (whether disabled or non-disabled).</a:t>
            </a:r>
            <a:br/>
            <a:endParaRPr/>
          </a:p>
          <a:p>
            <a:pPr marL="342900" indent="-342900" algn="l" defTabSz="914400"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Varying rates of development</a:t>
            </a:r>
          </a:p>
          <a:p>
            <a:pPr algn="l" defTabSz="914400">
              <a:spcBef>
                <a:spcPts val="600"/>
              </a:spcBef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endParaRPr/>
          </a:p>
          <a:p>
            <a:pPr algn="l" defTabSz="914400">
              <a:spcBef>
                <a:spcPts val="600"/>
              </a:spcBef>
              <a:defRPr sz="2800" i="1">
                <a:solidFill>
                  <a:srgbClr val="3C3C3C"/>
                </a:solidFill>
                <a:latin typeface="FuturaBT-BookItalic"/>
                <a:ea typeface="FuturaBT-BookItalic"/>
                <a:cs typeface="FuturaBT-BookItalic"/>
                <a:sym typeface="FuturaBT-BookItalic"/>
              </a:defRPr>
            </a:pPr>
            <a:r>
              <a:t>and</a:t>
            </a:r>
          </a:p>
          <a:p>
            <a:pPr algn="l" defTabSz="914400">
              <a:spcBef>
                <a:spcPts val="600"/>
              </a:spcBef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endParaRPr/>
          </a:p>
          <a:p>
            <a:pPr marL="345722" indent="-345722" algn="l" defTabSz="914400">
              <a:spcBef>
                <a:spcPts val="600"/>
              </a:spcBef>
              <a:buSzPct val="75000"/>
              <a:buChar char="•"/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Is a tool for inclusion and integration</a:t>
            </a:r>
          </a:p>
        </p:txBody>
      </p:sp>
      <p:sp>
        <p:nvSpPr>
          <p:cNvPr id="221" name="Shape 221"/>
          <p:cNvSpPr/>
          <p:nvPr/>
        </p:nvSpPr>
        <p:spPr>
          <a:xfrm>
            <a:off x="164058" y="8652966"/>
            <a:ext cx="6346578" cy="92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algn="l">
              <a:defRPr sz="1900" i="1">
                <a:solidFill>
                  <a:srgbClr val="FFFFFF"/>
                </a:solidFill>
                <a:latin typeface="FuturaBT-BookItalic"/>
                <a:ea typeface="FuturaBT-BookItalic"/>
                <a:cs typeface="FuturaBT-BookItalic"/>
                <a:sym typeface="FuturaBT-BookItalic"/>
              </a:defRPr>
            </a:lvl1pPr>
          </a:lstStyle>
          <a:p>
            <a:r>
              <a:t>Sport for inclusive development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nternational_Inspiration_footer_JD_V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64" y="2199895"/>
            <a:ext cx="13013128" cy="756198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hape 124"/>
          <p:cNvSpPr>
            <a:spLocks noGrp="1"/>
          </p:cNvSpPr>
          <p:nvPr>
            <p:ph type="ctrTitle"/>
          </p:nvPr>
        </p:nvSpPr>
        <p:spPr>
          <a:xfrm>
            <a:off x="164058" y="8652966"/>
            <a:ext cx="6346578" cy="922834"/>
          </a:xfrm>
          <a:prstGeom prst="rect">
            <a:avLst/>
          </a:prstGeom>
        </p:spPr>
        <p:txBody>
          <a:bodyPr/>
          <a:lstStyle>
            <a:lvl1pPr algn="l">
              <a:defRPr sz="1900" i="1">
                <a:solidFill>
                  <a:srgbClr val="FFFFFF"/>
                </a:solidFill>
                <a:latin typeface="FuturaBT-BookItalic"/>
                <a:ea typeface="FuturaBT-BookItalic"/>
                <a:cs typeface="FuturaBT-BookItalic"/>
                <a:sym typeface="FuturaBT-BookItalic"/>
              </a:defRPr>
            </a:lvl1pPr>
          </a:lstStyle>
          <a:p>
            <a:r>
              <a:t>Sport for inclusive development</a:t>
            </a:r>
          </a:p>
        </p:txBody>
      </p:sp>
      <p:pic>
        <p:nvPicPr>
          <p:cNvPr id="126" name="image00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75714" y="2298685"/>
            <a:ext cx="2634018" cy="3287852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icture 5" descr="C:\Users\Dawn\Pictures\CF-AI new logo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523" y="2661313"/>
            <a:ext cx="2990087" cy="29252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International_Inspiration_footer_JD_V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64" y="2199895"/>
            <a:ext cx="13013128" cy="7561987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Shape 224"/>
          <p:cNvSpPr>
            <a:spLocks noGrp="1"/>
          </p:cNvSpPr>
          <p:nvPr>
            <p:ph type="ctrTitle"/>
          </p:nvPr>
        </p:nvSpPr>
        <p:spPr>
          <a:xfrm>
            <a:off x="1270000" y="470296"/>
            <a:ext cx="10464800" cy="596504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3600" b="1">
                <a:solidFill>
                  <a:srgbClr val="D72A7F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lvl1pPr>
          </a:lstStyle>
          <a:p>
            <a:r>
              <a:t>The future</a:t>
            </a:r>
          </a:p>
        </p:txBody>
      </p:sp>
      <p:sp>
        <p:nvSpPr>
          <p:cNvPr id="225" name="Shape 225"/>
          <p:cNvSpPr/>
          <p:nvPr/>
        </p:nvSpPr>
        <p:spPr>
          <a:xfrm>
            <a:off x="1270000" y="2094110"/>
            <a:ext cx="10464800" cy="4650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defTabSz="914400">
              <a:spcBef>
                <a:spcPts val="500"/>
              </a:spcBef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In groups, discuss what you will do with the information you have received.</a:t>
            </a:r>
          </a:p>
          <a:p>
            <a:pPr defTabSz="914400">
              <a:spcBef>
                <a:spcPts val="500"/>
              </a:spcBef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endParaRPr/>
          </a:p>
          <a:p>
            <a:pPr defTabSz="914400">
              <a:spcBef>
                <a:spcPts val="500"/>
              </a:spcBef>
              <a:defRPr sz="2800" b="1" i="1">
                <a:solidFill>
                  <a:srgbClr val="3C3C3C"/>
                </a:solidFill>
                <a:latin typeface="FuturaBT-HeavyItalic"/>
                <a:ea typeface="FuturaBT-HeavyItalic"/>
                <a:cs typeface="FuturaBT-HeavyItalic"/>
                <a:sym typeface="FuturaBT-HeavyItalic"/>
              </a:defRPr>
            </a:pPr>
            <a:r>
              <a:t>Commitment</a:t>
            </a:r>
          </a:p>
          <a:p>
            <a:pPr defTabSz="914400">
              <a:spcBef>
                <a:spcPts val="500"/>
              </a:spcBef>
              <a:defRPr sz="2800">
                <a:solidFill>
                  <a:srgbClr val="3C3C3C"/>
                </a:solidFill>
                <a:latin typeface="FuturaBT-Medium"/>
                <a:ea typeface="FuturaBT-Medium"/>
                <a:cs typeface="FuturaBT-Medium"/>
                <a:sym typeface="FuturaBT-Medium"/>
              </a:defRPr>
            </a:pPr>
            <a:r>
              <a:t>As an individual - write down 3 things that you will do over that you will do over the next few weeks to use this information.</a:t>
            </a:r>
          </a:p>
          <a:p>
            <a:pPr defTabSz="914400">
              <a:spcBef>
                <a:spcPts val="500"/>
              </a:spcBef>
              <a:defRPr sz="2800">
                <a:solidFill>
                  <a:srgbClr val="3C3C3C"/>
                </a:solidFill>
                <a:latin typeface="FuturaBT-Medium"/>
                <a:ea typeface="FuturaBT-Medium"/>
                <a:cs typeface="FuturaBT-Medium"/>
                <a:sym typeface="FuturaBT-Medium"/>
              </a:defRPr>
            </a:pPr>
            <a:endParaRPr/>
          </a:p>
          <a:p>
            <a:pPr defTabSz="914400">
              <a:spcBef>
                <a:spcPts val="500"/>
              </a:spcBef>
              <a:defRPr sz="2800">
                <a:solidFill>
                  <a:srgbClr val="3C3C3C"/>
                </a:solidFill>
                <a:latin typeface="FuturaBT-Medium"/>
                <a:ea typeface="FuturaBT-Medium"/>
                <a:cs typeface="FuturaBT-Medium"/>
                <a:sym typeface="FuturaBT-Medium"/>
              </a:defRPr>
            </a:pPr>
            <a:r>
              <a:t>For example: Inform your colleagues, make your teaching or coaching inclusive of all. </a:t>
            </a:r>
          </a:p>
        </p:txBody>
      </p:sp>
      <p:sp>
        <p:nvSpPr>
          <p:cNvPr id="226" name="Shape 226"/>
          <p:cNvSpPr/>
          <p:nvPr/>
        </p:nvSpPr>
        <p:spPr>
          <a:xfrm>
            <a:off x="164058" y="8652966"/>
            <a:ext cx="6346578" cy="92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algn="l">
              <a:defRPr sz="1900" i="1">
                <a:solidFill>
                  <a:srgbClr val="FFFFFF"/>
                </a:solidFill>
                <a:latin typeface="FuturaBT-BookItalic"/>
                <a:ea typeface="FuturaBT-BookItalic"/>
                <a:cs typeface="FuturaBT-BookItalic"/>
                <a:sym typeface="FuturaBT-BookItalic"/>
              </a:defRPr>
            </a:lvl1pPr>
          </a:lstStyle>
          <a:p>
            <a:r>
              <a:t>Sport for inclusive development</a:t>
            </a: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International_Inspiration_footer_JD_V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64" y="2199895"/>
            <a:ext cx="13013128" cy="7561987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Shape 229"/>
          <p:cNvSpPr/>
          <p:nvPr/>
        </p:nvSpPr>
        <p:spPr>
          <a:xfrm>
            <a:off x="164058" y="8652966"/>
            <a:ext cx="6346578" cy="92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algn="l">
              <a:defRPr sz="1900" i="1">
                <a:solidFill>
                  <a:srgbClr val="FFFFFF"/>
                </a:solidFill>
                <a:latin typeface="FuturaBT-BookItalic"/>
                <a:ea typeface="FuturaBT-BookItalic"/>
                <a:cs typeface="FuturaBT-BookItalic"/>
                <a:sym typeface="FuturaBT-BookItalic"/>
              </a:defRPr>
            </a:lvl1pPr>
          </a:lstStyle>
          <a:p>
            <a:r>
              <a:t>Sport for inclusive development</a:t>
            </a:r>
          </a:p>
        </p:txBody>
      </p:sp>
      <p:sp>
        <p:nvSpPr>
          <p:cNvPr id="230" name="Shape 230"/>
          <p:cNvSpPr>
            <a:spLocks noGrp="1"/>
          </p:cNvSpPr>
          <p:nvPr>
            <p:ph type="ctrTitle"/>
          </p:nvPr>
        </p:nvSpPr>
        <p:spPr>
          <a:xfrm>
            <a:off x="1270000" y="470296"/>
            <a:ext cx="10464800" cy="596504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3600" b="1">
                <a:solidFill>
                  <a:srgbClr val="D72A7F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lvl1pPr>
          </a:lstStyle>
          <a:p>
            <a:r>
              <a:t>Local contacts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International_Inspiration_footer_JD_V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64" y="2199895"/>
            <a:ext cx="13013128" cy="7561987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Shape 129"/>
          <p:cNvSpPr>
            <a:spLocks noGrp="1"/>
          </p:cNvSpPr>
          <p:nvPr>
            <p:ph type="ctrTitle"/>
          </p:nvPr>
        </p:nvSpPr>
        <p:spPr>
          <a:xfrm>
            <a:off x="1270000" y="470296"/>
            <a:ext cx="10464800" cy="596504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3600" b="1">
                <a:solidFill>
                  <a:srgbClr val="D72A7F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lvl1pPr>
          </a:lstStyle>
          <a:p>
            <a:r>
              <a:t>Labels</a:t>
            </a:r>
          </a:p>
        </p:txBody>
      </p:sp>
      <p:sp>
        <p:nvSpPr>
          <p:cNvPr id="130" name="Shape 130"/>
          <p:cNvSpPr/>
          <p:nvPr/>
        </p:nvSpPr>
        <p:spPr>
          <a:xfrm>
            <a:off x="164058" y="8652966"/>
            <a:ext cx="6346578" cy="92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algn="l">
              <a:defRPr sz="1900" i="1">
                <a:solidFill>
                  <a:srgbClr val="FFFFFF"/>
                </a:solidFill>
                <a:latin typeface="FuturaBT-BookItalic"/>
                <a:ea typeface="FuturaBT-BookItalic"/>
                <a:cs typeface="FuturaBT-BookItalic"/>
                <a:sym typeface="FuturaBT-BookItalic"/>
              </a:defRPr>
            </a:lvl1pPr>
          </a:lstStyle>
          <a:p>
            <a:r>
              <a:t>Sport for inclusive development</a:t>
            </a:r>
          </a:p>
        </p:txBody>
      </p:sp>
      <p:pic>
        <p:nvPicPr>
          <p:cNvPr id="131" name="1241959 [Converted]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05477" y="2140755"/>
            <a:ext cx="3993846" cy="396138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International_Inspiration_footer_JD_V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64" y="2199895"/>
            <a:ext cx="13013128" cy="7561987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Shape 134"/>
          <p:cNvSpPr>
            <a:spLocks noGrp="1"/>
          </p:cNvSpPr>
          <p:nvPr>
            <p:ph type="ctrTitle"/>
          </p:nvPr>
        </p:nvSpPr>
        <p:spPr>
          <a:xfrm>
            <a:off x="1270000" y="470296"/>
            <a:ext cx="10464800" cy="596504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3600" b="1">
                <a:solidFill>
                  <a:srgbClr val="D72A7F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lvl1pPr>
          </a:lstStyle>
          <a:p>
            <a:r>
              <a:t>Inclusive Activities for All</a:t>
            </a:r>
          </a:p>
        </p:txBody>
      </p:sp>
      <p:sp>
        <p:nvSpPr>
          <p:cNvPr id="135" name="Shape 135"/>
          <p:cNvSpPr/>
          <p:nvPr/>
        </p:nvSpPr>
        <p:spPr>
          <a:xfrm>
            <a:off x="1270000" y="2540396"/>
            <a:ext cx="10464800" cy="2920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defRPr sz="31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Themes</a:t>
            </a:r>
          </a:p>
          <a:p>
            <a:pPr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endParaRPr/>
          </a:p>
          <a:p>
            <a:pPr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Many ways of reaching the same outcome</a:t>
            </a:r>
          </a:p>
          <a:p>
            <a:pPr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endParaRPr/>
          </a:p>
          <a:p>
            <a:pPr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Model based approach</a:t>
            </a:r>
          </a:p>
        </p:txBody>
      </p:sp>
      <p:sp>
        <p:nvSpPr>
          <p:cNvPr id="136" name="Shape 136"/>
          <p:cNvSpPr/>
          <p:nvPr/>
        </p:nvSpPr>
        <p:spPr>
          <a:xfrm>
            <a:off x="164058" y="8652966"/>
            <a:ext cx="6346578" cy="92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algn="l">
              <a:defRPr sz="1900" i="1">
                <a:solidFill>
                  <a:srgbClr val="FFFFFF"/>
                </a:solidFill>
                <a:latin typeface="FuturaBT-BookItalic"/>
                <a:ea typeface="FuturaBT-BookItalic"/>
                <a:cs typeface="FuturaBT-BookItalic"/>
                <a:sym typeface="FuturaBT-BookItalic"/>
              </a:defRPr>
            </a:lvl1pPr>
          </a:lstStyle>
          <a:p>
            <a:r>
              <a:t>Sport for inclusive development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International_Inspiration_footer_JD_V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64" y="2199895"/>
            <a:ext cx="13013128" cy="7561987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hape 139"/>
          <p:cNvSpPr>
            <a:spLocks noGrp="1"/>
          </p:cNvSpPr>
          <p:nvPr>
            <p:ph type="ctrTitle"/>
          </p:nvPr>
        </p:nvSpPr>
        <p:spPr>
          <a:xfrm>
            <a:off x="1270000" y="470296"/>
            <a:ext cx="10464800" cy="596504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3600" b="1">
                <a:solidFill>
                  <a:srgbClr val="D72A7F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lvl1pPr>
          </a:lstStyle>
          <a:p>
            <a:r>
              <a:t>Inclusive Activities for All</a:t>
            </a:r>
          </a:p>
        </p:txBody>
      </p:sp>
      <p:sp>
        <p:nvSpPr>
          <p:cNvPr id="140" name="Shape 140"/>
          <p:cNvSpPr/>
          <p:nvPr/>
        </p:nvSpPr>
        <p:spPr>
          <a:xfrm>
            <a:off x="1270000" y="2260996"/>
            <a:ext cx="10464800" cy="4650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 defTabSz="914400">
              <a:spcBef>
                <a:spcPts val="600"/>
              </a:spcBef>
              <a:buFont typeface="Arial"/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At the end of this workshop participants will:</a:t>
            </a:r>
          </a:p>
          <a:p>
            <a:pPr marL="342900" indent="-342900" algn="l" defTabSz="914400">
              <a:spcBef>
                <a:spcPts val="500"/>
              </a:spcBef>
              <a:buSzPct val="100000"/>
              <a:buFont typeface="Arial"/>
              <a:buChar char="•"/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endParaRPr/>
          </a:p>
          <a:p>
            <a:pPr marL="342900" indent="-342900" algn="l" defTabSz="914400"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share their perceptions and experiences of disability and sport;</a:t>
            </a:r>
          </a:p>
          <a:p>
            <a:pPr algn="l" defTabSz="914400">
              <a:spcBef>
                <a:spcPts val="600"/>
              </a:spcBef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endParaRPr/>
          </a:p>
          <a:p>
            <a:pPr marL="342900" indent="-342900" algn="l" defTabSz="914400"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understand basic principles of inclusion;</a:t>
            </a:r>
          </a:p>
          <a:p>
            <a:pPr algn="l" defTabSz="914400">
              <a:spcBef>
                <a:spcPts val="600"/>
              </a:spcBef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endParaRPr/>
          </a:p>
          <a:p>
            <a:pPr marL="342900" indent="-342900" algn="l" defTabSz="914400"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know how to use the Inclusion Spectrum framework and the BESO adaptation tool.</a:t>
            </a:r>
          </a:p>
        </p:txBody>
      </p:sp>
      <p:sp>
        <p:nvSpPr>
          <p:cNvPr id="141" name="Shape 141"/>
          <p:cNvSpPr/>
          <p:nvPr/>
        </p:nvSpPr>
        <p:spPr>
          <a:xfrm>
            <a:off x="164058" y="8652966"/>
            <a:ext cx="6346578" cy="92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algn="l">
              <a:defRPr sz="1900" i="1">
                <a:solidFill>
                  <a:srgbClr val="FFFFFF"/>
                </a:solidFill>
                <a:latin typeface="FuturaBT-BookItalic"/>
                <a:ea typeface="FuturaBT-BookItalic"/>
                <a:cs typeface="FuturaBT-BookItalic"/>
                <a:sym typeface="FuturaBT-BookItalic"/>
              </a:defRPr>
            </a:lvl1pPr>
          </a:lstStyle>
          <a:p>
            <a:r>
              <a:t>Sport for inclusive development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International_Inspiration_footer_JD_V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64" y="2199895"/>
            <a:ext cx="13013128" cy="7561987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Shape 144"/>
          <p:cNvSpPr>
            <a:spLocks noGrp="1"/>
          </p:cNvSpPr>
          <p:nvPr>
            <p:ph type="ctrTitle"/>
          </p:nvPr>
        </p:nvSpPr>
        <p:spPr>
          <a:xfrm>
            <a:off x="1270000" y="470296"/>
            <a:ext cx="10464800" cy="596504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3600" b="1">
                <a:solidFill>
                  <a:srgbClr val="D72A7F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lvl1pPr>
          </a:lstStyle>
          <a:p>
            <a:r>
              <a:t>Awareness: role play game</a:t>
            </a:r>
          </a:p>
        </p:txBody>
      </p:sp>
      <p:sp>
        <p:nvSpPr>
          <p:cNvPr id="145" name="Shape 145"/>
          <p:cNvSpPr/>
          <p:nvPr/>
        </p:nvSpPr>
        <p:spPr>
          <a:xfrm>
            <a:off x="1270000" y="2260996"/>
            <a:ext cx="10464800" cy="4650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342900" indent="-342900" algn="l" defTabSz="914400">
              <a:spcBef>
                <a:spcPts val="500"/>
              </a:spcBef>
              <a:buSzPct val="100000"/>
              <a:buFont typeface="Arial"/>
              <a:buChar char="•"/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In small groups, ask the participants to create a poster, a skit (short play), song or dance that reflects the current position of disabled people in Ethiopian society.</a:t>
            </a:r>
          </a:p>
          <a:p>
            <a:pPr marL="342900" indent="-342900" algn="l" defTabSz="914400">
              <a:spcBef>
                <a:spcPts val="500"/>
              </a:spcBef>
              <a:buSzPct val="100000"/>
              <a:buFont typeface="Arial"/>
              <a:buChar char="•"/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endParaRPr/>
          </a:p>
          <a:p>
            <a:pPr marL="342900" indent="-342900" algn="l" defTabSz="914400">
              <a:spcBef>
                <a:spcPts val="500"/>
              </a:spcBef>
              <a:buSzPct val="100000"/>
              <a:buFont typeface="Arial"/>
              <a:buChar char="•"/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Each group talks about their poster or gives their performance. </a:t>
            </a:r>
          </a:p>
        </p:txBody>
      </p:sp>
      <p:sp>
        <p:nvSpPr>
          <p:cNvPr id="146" name="Shape 146"/>
          <p:cNvSpPr/>
          <p:nvPr/>
        </p:nvSpPr>
        <p:spPr>
          <a:xfrm>
            <a:off x="164058" y="8652966"/>
            <a:ext cx="6346578" cy="92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algn="l">
              <a:defRPr sz="1900" i="1">
                <a:solidFill>
                  <a:srgbClr val="FFFFFF"/>
                </a:solidFill>
                <a:latin typeface="FuturaBT-BookItalic"/>
                <a:ea typeface="FuturaBT-BookItalic"/>
                <a:cs typeface="FuturaBT-BookItalic"/>
                <a:sym typeface="FuturaBT-BookItalic"/>
              </a:defRPr>
            </a:lvl1pPr>
          </a:lstStyle>
          <a:p>
            <a:r>
              <a:t>Sport for inclusive development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International_Inspiration_footer_JD_V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64" y="2199895"/>
            <a:ext cx="13013128" cy="756198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hape 149"/>
          <p:cNvSpPr>
            <a:spLocks noGrp="1"/>
          </p:cNvSpPr>
          <p:nvPr>
            <p:ph type="ctrTitle"/>
          </p:nvPr>
        </p:nvSpPr>
        <p:spPr>
          <a:xfrm>
            <a:off x="1270000" y="470296"/>
            <a:ext cx="10464800" cy="596504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3600" b="1">
                <a:solidFill>
                  <a:srgbClr val="D72A7F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lvl1pPr>
          </a:lstStyle>
          <a:p>
            <a:r>
              <a:t>What disables people?</a:t>
            </a:r>
          </a:p>
        </p:txBody>
      </p:sp>
      <p:sp>
        <p:nvSpPr>
          <p:cNvPr id="150" name="Shape 150"/>
          <p:cNvSpPr/>
          <p:nvPr/>
        </p:nvSpPr>
        <p:spPr>
          <a:xfrm>
            <a:off x="1270000" y="2551310"/>
            <a:ext cx="10464800" cy="4650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defTabSz="914400">
              <a:spcBef>
                <a:spcPts val="500"/>
              </a:spcBef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Their impairment, e.g. deaf, blind, physical…</a:t>
            </a:r>
          </a:p>
          <a:p>
            <a:pPr defTabSz="914400">
              <a:spcBef>
                <a:spcPts val="500"/>
              </a:spcBef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endParaRPr/>
          </a:p>
          <a:p>
            <a:pPr defTabSz="914400">
              <a:spcBef>
                <a:spcPts val="500"/>
              </a:spcBef>
              <a:defRPr sz="2800" b="1" i="1">
                <a:solidFill>
                  <a:srgbClr val="3C3C3C"/>
                </a:solidFill>
                <a:latin typeface="FuturaBT-BoldItalic"/>
                <a:ea typeface="FuturaBT-BoldItalic"/>
                <a:cs typeface="FuturaBT-BoldItalic"/>
                <a:sym typeface="FuturaBT-BoldItalic"/>
              </a:defRPr>
            </a:pPr>
            <a:r>
              <a:t>OR</a:t>
            </a:r>
          </a:p>
          <a:p>
            <a:pPr defTabSz="914400">
              <a:spcBef>
                <a:spcPts val="500"/>
              </a:spcBef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endParaRPr/>
          </a:p>
          <a:p>
            <a:pPr defTabSz="914400">
              <a:spcBef>
                <a:spcPts val="500"/>
              </a:spcBef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Something else?</a:t>
            </a:r>
          </a:p>
        </p:txBody>
      </p:sp>
      <p:sp>
        <p:nvSpPr>
          <p:cNvPr id="151" name="Shape 151"/>
          <p:cNvSpPr/>
          <p:nvPr/>
        </p:nvSpPr>
        <p:spPr>
          <a:xfrm>
            <a:off x="164058" y="8652966"/>
            <a:ext cx="6346578" cy="92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algn="l">
              <a:defRPr sz="1900" i="1">
                <a:solidFill>
                  <a:srgbClr val="FFFFFF"/>
                </a:solidFill>
                <a:latin typeface="FuturaBT-BookItalic"/>
                <a:ea typeface="FuturaBT-BookItalic"/>
                <a:cs typeface="FuturaBT-BookItalic"/>
                <a:sym typeface="FuturaBT-BookItalic"/>
              </a:defRPr>
            </a:lvl1pPr>
          </a:lstStyle>
          <a:p>
            <a:r>
              <a:t>Sport for inclusive development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International_Inspiration_footer_JD_V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64" y="2199895"/>
            <a:ext cx="13013128" cy="7561987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Shape 154"/>
          <p:cNvSpPr>
            <a:spLocks noGrp="1"/>
          </p:cNvSpPr>
          <p:nvPr>
            <p:ph type="ctrTitle"/>
          </p:nvPr>
        </p:nvSpPr>
        <p:spPr>
          <a:xfrm>
            <a:off x="1270000" y="470296"/>
            <a:ext cx="10464800" cy="596504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3600" b="1">
                <a:solidFill>
                  <a:srgbClr val="D72A7F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lvl1pPr>
          </a:lstStyle>
          <a:p>
            <a:r>
              <a:t>Social/environmental approach</a:t>
            </a:r>
          </a:p>
        </p:txBody>
      </p:sp>
      <p:sp>
        <p:nvSpPr>
          <p:cNvPr id="155" name="Shape 155"/>
          <p:cNvSpPr/>
          <p:nvPr/>
        </p:nvSpPr>
        <p:spPr>
          <a:xfrm>
            <a:off x="1270000" y="2551310"/>
            <a:ext cx="10464800" cy="4650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defTabSz="914400">
              <a:spcBef>
                <a:spcPts val="500"/>
              </a:spcBef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People are not disabled by their impairments</a:t>
            </a:r>
          </a:p>
          <a:p>
            <a:pPr defTabSz="914400">
              <a:spcBef>
                <a:spcPts val="500"/>
              </a:spcBef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endParaRPr/>
          </a:p>
          <a:p>
            <a:pPr defTabSz="914400">
              <a:spcBef>
                <a:spcPts val="500"/>
              </a:spcBef>
              <a:defRPr sz="2800" b="1" i="1">
                <a:solidFill>
                  <a:srgbClr val="3C3C3C"/>
                </a:solidFill>
                <a:latin typeface="FuturaBT-BoldItalic"/>
                <a:ea typeface="FuturaBT-BoldItalic"/>
                <a:cs typeface="FuturaBT-BoldItalic"/>
                <a:sym typeface="FuturaBT-BoldItalic"/>
              </a:defRPr>
            </a:pPr>
            <a:r>
              <a:t>They are disabled by social and attitudinal barriers in society.</a:t>
            </a:r>
          </a:p>
        </p:txBody>
      </p:sp>
      <p:sp>
        <p:nvSpPr>
          <p:cNvPr id="156" name="Shape 156"/>
          <p:cNvSpPr/>
          <p:nvPr/>
        </p:nvSpPr>
        <p:spPr>
          <a:xfrm>
            <a:off x="164058" y="8652966"/>
            <a:ext cx="6346578" cy="92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algn="l">
              <a:defRPr sz="1900" i="1">
                <a:solidFill>
                  <a:srgbClr val="FFFFFF"/>
                </a:solidFill>
                <a:latin typeface="FuturaBT-BookItalic"/>
                <a:ea typeface="FuturaBT-BookItalic"/>
                <a:cs typeface="FuturaBT-BookItalic"/>
                <a:sym typeface="FuturaBT-BookItalic"/>
              </a:defRPr>
            </a:lvl1pPr>
          </a:lstStyle>
          <a:p>
            <a:r>
              <a:t>Sport for inclusive development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International_Inspiration_footer_JD_V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64" y="2199895"/>
            <a:ext cx="13013128" cy="7561987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Shape 159"/>
          <p:cNvSpPr>
            <a:spLocks noGrp="1"/>
          </p:cNvSpPr>
          <p:nvPr>
            <p:ph type="ctrTitle"/>
          </p:nvPr>
        </p:nvSpPr>
        <p:spPr>
          <a:xfrm>
            <a:off x="1270000" y="470296"/>
            <a:ext cx="10464800" cy="596504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3600" b="1">
                <a:solidFill>
                  <a:srgbClr val="D72A7F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lvl1pPr>
          </a:lstStyle>
          <a:p>
            <a:r>
              <a:t>Principles of inclusion</a:t>
            </a:r>
          </a:p>
        </p:txBody>
      </p:sp>
      <p:sp>
        <p:nvSpPr>
          <p:cNvPr id="160" name="Shape 160"/>
          <p:cNvSpPr/>
          <p:nvPr/>
        </p:nvSpPr>
        <p:spPr>
          <a:xfrm>
            <a:off x="1270000" y="2260996"/>
            <a:ext cx="10464800" cy="4650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342900" indent="-342900" algn="l" defTabSz="914400"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A social approach to inclusion</a:t>
            </a:r>
          </a:p>
          <a:p>
            <a:pPr algn="l" defTabSz="914400">
              <a:spcBef>
                <a:spcPts val="600"/>
              </a:spcBef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endParaRPr/>
          </a:p>
          <a:p>
            <a:pPr marL="342900" indent="-342900" algn="l" defTabSz="914400"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A wide interpretation</a:t>
            </a:r>
          </a:p>
          <a:p>
            <a:pPr algn="l" defTabSz="914400">
              <a:spcBef>
                <a:spcPts val="600"/>
              </a:spcBef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endParaRPr/>
          </a:p>
          <a:p>
            <a:pPr marL="342900" indent="-342900" algn="l" defTabSz="914400"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r>
              <a:t>Creating an inclusive environment</a:t>
            </a:r>
          </a:p>
          <a:p>
            <a:pPr algn="l" defTabSz="914400">
              <a:spcBef>
                <a:spcPts val="600"/>
              </a:spcBef>
              <a:defRPr sz="2800">
                <a:solidFill>
                  <a:srgbClr val="3C3C3C"/>
                </a:solidFill>
                <a:latin typeface="FuturaBT-Book"/>
                <a:ea typeface="FuturaBT-Book"/>
                <a:cs typeface="FuturaBT-Book"/>
                <a:sym typeface="FuturaBT-Book"/>
              </a:defRPr>
            </a:pPr>
            <a:endParaRPr/>
          </a:p>
          <a:p>
            <a:pPr algn="l" defTabSz="914400">
              <a:spcBef>
                <a:spcPts val="600"/>
              </a:spcBef>
              <a:buFont typeface="Arial"/>
              <a:defRPr sz="2800" b="1">
                <a:solidFill>
                  <a:srgbClr val="3C3C3C"/>
                </a:solidFill>
                <a:latin typeface="FuturaBT-Heavy"/>
                <a:ea typeface="FuturaBT-Heavy"/>
                <a:cs typeface="FuturaBT-Heavy"/>
                <a:sym typeface="FuturaBT-Heavy"/>
              </a:defRPr>
            </a:pPr>
            <a:r>
              <a:t>Emphasis on the </a:t>
            </a:r>
            <a:r>
              <a:rPr i="1">
                <a:latin typeface="FuturaBT-HeavyItalic"/>
                <a:ea typeface="FuturaBT-HeavyItalic"/>
                <a:cs typeface="FuturaBT-HeavyItalic"/>
                <a:sym typeface="FuturaBT-HeavyItalic"/>
              </a:rPr>
              <a:t>actions </a:t>
            </a:r>
            <a:r>
              <a:t>of the teacher, coach or sports leader. Not the </a:t>
            </a:r>
            <a:r>
              <a:rPr i="1">
                <a:latin typeface="FuturaBT-HeavyItalic"/>
                <a:ea typeface="FuturaBT-HeavyItalic"/>
                <a:cs typeface="FuturaBT-HeavyItalic"/>
                <a:sym typeface="FuturaBT-HeavyItalic"/>
              </a:rPr>
              <a:t>reaction </a:t>
            </a:r>
            <a:r>
              <a:t>to the individual. </a:t>
            </a:r>
          </a:p>
        </p:txBody>
      </p:sp>
      <p:sp>
        <p:nvSpPr>
          <p:cNvPr id="161" name="Shape 161"/>
          <p:cNvSpPr/>
          <p:nvPr/>
        </p:nvSpPr>
        <p:spPr>
          <a:xfrm>
            <a:off x="164058" y="8652966"/>
            <a:ext cx="6346578" cy="92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algn="l">
              <a:defRPr sz="1900" i="1">
                <a:solidFill>
                  <a:srgbClr val="FFFFFF"/>
                </a:solidFill>
                <a:latin typeface="FuturaBT-BookItalic"/>
                <a:ea typeface="FuturaBT-BookItalic"/>
                <a:cs typeface="FuturaBT-BookItalic"/>
                <a:sym typeface="FuturaBT-BookItalic"/>
              </a:defRPr>
            </a:lvl1pPr>
          </a:lstStyle>
          <a:p>
            <a:r>
              <a:t>Sport for inclusive development</a:t>
            </a: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683</Words>
  <Application>Microsoft Office PowerPoint</Application>
  <PresentationFormat>Custom</PresentationFormat>
  <Paragraphs>159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4" baseType="lpstr">
      <vt:lpstr>Arial</vt:lpstr>
      <vt:lpstr>FuturaBT-Bold</vt:lpstr>
      <vt:lpstr>FuturaBT-BoldItalic</vt:lpstr>
      <vt:lpstr>FuturaBT-Book</vt:lpstr>
      <vt:lpstr>FuturaBT-BookItalic</vt:lpstr>
      <vt:lpstr>FuturaBT-ExtraBlack</vt:lpstr>
      <vt:lpstr>FuturaBT-Heavy</vt:lpstr>
      <vt:lpstr>FuturaBT-HeavyItalic</vt:lpstr>
      <vt:lpstr>FuturaBT-Light</vt:lpstr>
      <vt:lpstr>FuturaBT-Medium</vt:lpstr>
      <vt:lpstr>Helvetica Light</vt:lpstr>
      <vt:lpstr>Helvetica Neue</vt:lpstr>
      <vt:lpstr>White</vt:lpstr>
      <vt:lpstr>Sport for inclusive development</vt:lpstr>
      <vt:lpstr>Sport for inclusive development</vt:lpstr>
      <vt:lpstr>Labels</vt:lpstr>
      <vt:lpstr>Inclusive Activities for All</vt:lpstr>
      <vt:lpstr>Inclusive Activities for All</vt:lpstr>
      <vt:lpstr>Awareness: role play game</vt:lpstr>
      <vt:lpstr>What disables people?</vt:lpstr>
      <vt:lpstr>Social/environmental approach</vt:lpstr>
      <vt:lpstr>Principles of inclusion</vt:lpstr>
      <vt:lpstr>Models of Inclusion</vt:lpstr>
      <vt:lpstr>The Inclusion Spectrum: A practical model for  inclusive physical activity</vt:lpstr>
      <vt:lpstr>The Inclusion Spectrum model,  incorporating BESO</vt:lpstr>
      <vt:lpstr>OPEN activity: Everyone can play</vt:lpstr>
      <vt:lpstr>MODIFIED activity: Change to include</vt:lpstr>
      <vt:lpstr>BESO</vt:lpstr>
      <vt:lpstr>PARALLEL activity: Ability groups</vt:lpstr>
      <vt:lpstr>Disability sport / adapted physical activity</vt:lpstr>
      <vt:lpstr>Alternate / separate activity</vt:lpstr>
      <vt:lpstr>Inclusion Spectrum: Summary</vt:lpstr>
      <vt:lpstr>The future</vt:lpstr>
      <vt:lpstr>Local contacts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Sport for inclusive development</dc:title>
  <dc:creator>Dawn</dc:creator>
  <cp:lastModifiedBy>Dawn Goodwin</cp:lastModifiedBy>
  <cp:revision>2</cp:revision>
  <dcterms:modified xsi:type="dcterms:W3CDTF">2016-08-01T09:01:39Z</dcterms:modified>
</cp:coreProperties>
</file>